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5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notesSlide15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31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2193587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it-IT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Fai clic per modificare il formato delle note</a:t>
            </a:r>
            <a:endParaRPr b="0" lang="it-IT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it-IT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it-IT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it-IT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it-IT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it-IT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it-IT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EDA6FBDD-BD15-4509-A09C-612C4772F98F}" type="slidenum">
              <a:rPr b="0" lang="it-IT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it-IT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685800" y="4343400"/>
            <a:ext cx="5485680" cy="411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36036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36036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36036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/>
        </p:blipFill>
        <p:spPr>
          <a:xfrm>
            <a:off x="36036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352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50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352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52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it-IT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Fai clic per modificare il formato del testo del titolo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Fai clic per modificare il formato del testo della struttura</a:t>
            </a:r>
            <a:endParaRPr b="0" lang="it-IT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Secondo livello struttura</a:t>
            </a:r>
            <a:endParaRPr b="0" lang="it-IT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Terzo livello struttura</a:t>
            </a:r>
            <a:endParaRPr b="0" lang="it-IT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Quarto livello struttura</a:t>
            </a:r>
            <a:endParaRPr b="0" lang="it-IT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livello struttura</a:t>
            </a:r>
            <a:endParaRPr b="0" lang="it-IT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Sesto livello struttura</a:t>
            </a:r>
            <a:endParaRPr b="0" lang="it-IT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Settimo livello struttura</a:t>
            </a:r>
            <a:endParaRPr b="0" lang="it-IT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CustomShape 1"/>
          <p:cNvSpPr/>
          <p:nvPr/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3160" cy="11444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Fai clic per modificare il formato del testo del titolo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6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Fai clic per modificare il formato del testo della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Terzo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Quarto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Sesto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Settimo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232680" y="1604520"/>
            <a:ext cx="535464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Fai clic per modificare il formato del testo della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Terzo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Quarto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Sesto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Settimo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232680" y="3682080"/>
            <a:ext cx="5354640" cy="1896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Fai clic per modificare il formato del testo della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Terzo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Quarto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Sesto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Settimo livello struttura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ceca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401920" y="2790720"/>
            <a:ext cx="7259040" cy="119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ctr">
              <a:lnSpc>
                <a:spcPct val="100000"/>
              </a:lnSpc>
            </a:pPr>
            <a:r>
              <a:rPr b="1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 DEGLI STUDI DI UDINE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Futura Std Book"/>
                <a:ea typeface="Droid Sans Fallback"/>
              </a:rPr>
              <a:t> 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Dipartimento POLITECNICO DI INGEGNERIA E ARCHITETTURA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 Light"/>
                <a:ea typeface="Droid Sans Fallback"/>
              </a:rPr>
              <a:t>Corso di laurea triennale in Ingegneria  Elettronica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2533680" y="4457880"/>
            <a:ext cx="7257240" cy="119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ctr"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 Light"/>
                <a:ea typeface="Droid Sans Fallback"/>
              </a:rPr>
              <a:t>TESI DI LAUREA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LORA E INTERNET OF THINGS: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EVERYWARE SOFTWARE COME CASO DI STUDIO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CustomShape 3"/>
          <p:cNvSpPr/>
          <p:nvPr/>
        </p:nvSpPr>
        <p:spPr>
          <a:xfrm>
            <a:off x="210960" y="5846760"/>
            <a:ext cx="50461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 Light"/>
                <a:ea typeface="Droid Sans Fallback"/>
              </a:rPr>
              <a:t>Relatore: Prof.  Antonio Abramo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 Light"/>
                <a:ea typeface="Droid Sans Fallback"/>
              </a:rPr>
              <a:t>Laureando: Tolotto Enrico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>
            <a:off x="9867960" y="6122880"/>
            <a:ext cx="20948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 Light"/>
                <a:ea typeface="Droid Sans Fallback"/>
              </a:rPr>
              <a:t>A.A 2016 - 2017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5"/>
          <p:cNvSpPr/>
          <p:nvPr/>
        </p:nvSpPr>
        <p:spPr>
          <a:xfrm>
            <a:off x="5551560" y="2212920"/>
            <a:ext cx="407160" cy="407160"/>
          </a:xfrm>
          <a:prstGeom prst="rect">
            <a:avLst/>
          </a:prstGeom>
          <a:solidFill>
            <a:srgbClr val="563a0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6"/>
          <p:cNvSpPr/>
          <p:nvPr/>
        </p:nvSpPr>
        <p:spPr>
          <a:xfrm>
            <a:off x="5959440" y="2212920"/>
            <a:ext cx="405720" cy="407160"/>
          </a:xfrm>
          <a:prstGeom prst="rect">
            <a:avLst/>
          </a:prstGeom>
          <a:solidFill>
            <a:srgbClr val="f5802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7"/>
          <p:cNvSpPr/>
          <p:nvPr/>
        </p:nvSpPr>
        <p:spPr>
          <a:xfrm>
            <a:off x="6365880" y="2212920"/>
            <a:ext cx="407160" cy="407160"/>
          </a:xfrm>
          <a:prstGeom prst="rect">
            <a:avLst/>
          </a:prstGeom>
          <a:solidFill>
            <a:srgbClr val="5e92a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8" name="Picture 8" descr=""/>
          <p:cNvPicPr/>
          <p:nvPr/>
        </p:nvPicPr>
        <p:blipFill>
          <a:blip r:embed="rId1"/>
          <a:stretch/>
        </p:blipFill>
        <p:spPr>
          <a:xfrm>
            <a:off x="5257800" y="368280"/>
            <a:ext cx="1674000" cy="167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201600" y="206280"/>
            <a:ext cx="1092276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Microservices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CustomShape 2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CustomShape 3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8" name="CustomShape 4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9" name="CustomShape 5"/>
          <p:cNvSpPr/>
          <p:nvPr/>
        </p:nvSpPr>
        <p:spPr>
          <a:xfrm>
            <a:off x="1239120" y="636228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6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19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1" name="Picture 33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pic>
        <p:nvPicPr>
          <p:cNvPr id="202" name="Elemento grafico 2" descr=""/>
          <p:cNvPicPr/>
          <p:nvPr/>
        </p:nvPicPr>
        <p:blipFill>
          <a:blip r:embed="rId2"/>
          <a:stretch/>
        </p:blipFill>
        <p:spPr>
          <a:xfrm>
            <a:off x="786960" y="806040"/>
            <a:ext cx="10337400" cy="556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4" name="CustomShape 2"/>
          <p:cNvSpPr/>
          <p:nvPr/>
        </p:nvSpPr>
        <p:spPr>
          <a:xfrm>
            <a:off x="124488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4"/>
          <p:cNvSpPr/>
          <p:nvPr/>
        </p:nvSpPr>
        <p:spPr>
          <a:xfrm>
            <a:off x="1244520" y="636192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17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8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209" name="CustomShape 6"/>
          <p:cNvSpPr/>
          <p:nvPr/>
        </p:nvSpPr>
        <p:spPr>
          <a:xfrm>
            <a:off x="201600" y="20628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ESF: Everyware Software Framework 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0" name="Elemento grafico 2" descr=""/>
          <p:cNvPicPr/>
          <p:nvPr/>
        </p:nvPicPr>
        <p:blipFill>
          <a:blip r:embed="rId2"/>
          <a:stretch/>
        </p:blipFill>
        <p:spPr>
          <a:xfrm>
            <a:off x="2160000" y="797040"/>
            <a:ext cx="8063640" cy="5466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CustomShape 2"/>
          <p:cNvSpPr/>
          <p:nvPr/>
        </p:nvSpPr>
        <p:spPr>
          <a:xfrm>
            <a:off x="124416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4"/>
          <p:cNvSpPr/>
          <p:nvPr/>
        </p:nvSpPr>
        <p:spPr>
          <a:xfrm>
            <a:off x="1244520" y="636192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17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6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217" name="CustomShape 6"/>
          <p:cNvSpPr/>
          <p:nvPr/>
        </p:nvSpPr>
        <p:spPr>
          <a:xfrm>
            <a:off x="192240" y="38592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Architettura del software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solidFill>
              <a:srgbClr val="512508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2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 w="9360">
            <a:solidFill>
              <a:srgbClr val="ed7d31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4"/>
          <p:cNvSpPr/>
          <p:nvPr/>
        </p:nvSpPr>
        <p:spPr>
          <a:xfrm>
            <a:off x="1244520" y="636192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17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3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224" name="CustomShape 6"/>
          <p:cNvSpPr/>
          <p:nvPr/>
        </p:nvSpPr>
        <p:spPr>
          <a:xfrm>
            <a:off x="192240" y="38592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Architettura del software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CustomShape 7"/>
          <p:cNvSpPr/>
          <p:nvPr/>
        </p:nvSpPr>
        <p:spPr>
          <a:xfrm>
            <a:off x="7044480" y="1733040"/>
            <a:ext cx="1420200" cy="923040"/>
          </a:xfrm>
          <a:prstGeom prst="roundRect">
            <a:avLst>
              <a:gd name="adj" fmla="val 16667"/>
            </a:avLst>
          </a:prstGeom>
          <a:solidFill>
            <a:srgbClr val="ed7d31"/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/>
          <a:fillRef idx="0"/>
          <a:effectRef idx="0"/>
          <a:fontRef idx="minor"/>
        </p:style>
        <p:txBody>
          <a:bodyPr lIns="94680" rIns="49680" tIns="94680" bIns="94680" anchor="ctr"/>
          <a:p>
            <a:pPr algn="ctr">
              <a:lnSpc>
                <a:spcPct val="90000"/>
              </a:lnSpc>
              <a:spcAft>
                <a:spcPts val="456"/>
              </a:spcAft>
            </a:pPr>
            <a:r>
              <a:rPr b="0" lang="it-IT" sz="1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Fermo l’applicativo</a:t>
            </a:r>
            <a:endParaRPr b="0" lang="it-IT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CustomShape 8"/>
          <p:cNvSpPr/>
          <p:nvPr/>
        </p:nvSpPr>
        <p:spPr>
          <a:xfrm>
            <a:off x="6229080" y="2194920"/>
            <a:ext cx="3051000" cy="3051000"/>
          </a:xfrm>
          <a:custGeom>
            <a:avLst/>
            <a:gdLst/>
            <a:ahLst/>
            <a:rect l="l" t="t" r="r" b="b"/>
            <a:pathLst>
              <a:path w="2432398" h="1525812">
                <a:moveTo>
                  <a:pt x="2432398" y="298535"/>
                </a:moveTo>
              </a:path>
            </a:pathLst>
          </a:custGeom>
          <a:noFill/>
          <a:ln w="38160">
            <a:solidFill>
              <a:srgbClr val="7698bb"/>
            </a:solidFill>
            <a:round/>
            <a:tailEnd len="med" type="arrow" w="med"/>
          </a:ln>
        </p:spPr>
        <p:style>
          <a:lnRef idx="1"/>
          <a:fillRef idx="0"/>
          <a:effectRef idx="0"/>
          <a:fontRef idx="minor"/>
        </p:style>
      </p:sp>
      <p:sp>
        <p:nvSpPr>
          <p:cNvPr id="227" name="CustomShape 9"/>
          <p:cNvSpPr/>
          <p:nvPr/>
        </p:nvSpPr>
        <p:spPr>
          <a:xfrm>
            <a:off x="8570160" y="3259080"/>
            <a:ext cx="1420200" cy="923040"/>
          </a:xfrm>
          <a:prstGeom prst="roundRect">
            <a:avLst>
              <a:gd name="adj" fmla="val 16667"/>
            </a:avLst>
          </a:prstGeom>
          <a:solidFill>
            <a:srgbClr val="ed7d31"/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/>
          <a:fillRef idx="0"/>
          <a:effectRef idx="0"/>
          <a:fontRef idx="minor"/>
        </p:style>
        <p:txBody>
          <a:bodyPr lIns="94680" rIns="49680" tIns="94680" bIns="94680" anchor="ctr"/>
          <a:p>
            <a:pPr algn="ctr">
              <a:lnSpc>
                <a:spcPct val="90000"/>
              </a:lnSpc>
              <a:spcAft>
                <a:spcPts val="456"/>
              </a:spcAft>
            </a:pPr>
            <a:r>
              <a:rPr b="0" lang="it-IT" sz="1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Salvo il nuovo file di configurazione</a:t>
            </a:r>
            <a:endParaRPr b="0" lang="it-IT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10"/>
          <p:cNvSpPr/>
          <p:nvPr/>
        </p:nvSpPr>
        <p:spPr>
          <a:xfrm>
            <a:off x="6229080" y="2194920"/>
            <a:ext cx="3051000" cy="3051000"/>
          </a:xfrm>
          <a:custGeom>
            <a:avLst/>
            <a:gdLst/>
            <a:ahLst/>
            <a:rect l="l" t="t" r="r" b="b"/>
            <a:pathLst>
              <a:path w="2893453" h="2202325">
                <a:moveTo>
                  <a:pt x="2893453" y="2202326"/>
                </a:moveTo>
              </a:path>
            </a:pathLst>
          </a:custGeom>
          <a:noFill/>
          <a:ln w="38160">
            <a:solidFill>
              <a:srgbClr val="7698bb"/>
            </a:solidFill>
            <a:round/>
            <a:tailEnd len="med" type="arrow" w="med"/>
          </a:ln>
        </p:spPr>
        <p:style>
          <a:lnRef idx="1"/>
          <a:fillRef idx="0"/>
          <a:effectRef idx="0"/>
          <a:fontRef idx="minor"/>
        </p:style>
      </p:sp>
      <p:sp>
        <p:nvSpPr>
          <p:cNvPr id="229" name="CustomShape 11"/>
          <p:cNvSpPr/>
          <p:nvPr/>
        </p:nvSpPr>
        <p:spPr>
          <a:xfrm>
            <a:off x="7044480" y="4784760"/>
            <a:ext cx="1420200" cy="923040"/>
          </a:xfrm>
          <a:prstGeom prst="roundRect">
            <a:avLst>
              <a:gd name="adj" fmla="val 16667"/>
            </a:avLst>
          </a:prstGeom>
          <a:solidFill>
            <a:srgbClr val="ed7d31"/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/>
          <a:fillRef idx="0"/>
          <a:effectRef idx="0"/>
          <a:fontRef idx="minor"/>
        </p:style>
        <p:txBody>
          <a:bodyPr lIns="94680" rIns="49680" tIns="94680" bIns="94680" anchor="ctr"/>
          <a:p>
            <a:pPr algn="ctr">
              <a:lnSpc>
                <a:spcPct val="90000"/>
              </a:lnSpc>
              <a:spcAft>
                <a:spcPts val="456"/>
              </a:spcAft>
            </a:pPr>
            <a:r>
              <a:rPr b="0" lang="it-IT" sz="1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Riavvio l’applicativo</a:t>
            </a:r>
            <a:endParaRPr b="0" lang="it-IT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CustomShape 12"/>
          <p:cNvSpPr/>
          <p:nvPr/>
        </p:nvSpPr>
        <p:spPr>
          <a:xfrm>
            <a:off x="6229080" y="2194920"/>
            <a:ext cx="3051000" cy="3051000"/>
          </a:xfrm>
          <a:custGeom>
            <a:avLst/>
            <a:gdLst/>
            <a:ahLst/>
            <a:rect l="l" t="t" r="r" b="b"/>
            <a:pathLst>
              <a:path w="1525813" h="2753091">
                <a:moveTo>
                  <a:pt x="619229" y="2753092"/>
                </a:moveTo>
              </a:path>
            </a:pathLst>
          </a:custGeom>
          <a:noFill/>
          <a:ln w="38160">
            <a:solidFill>
              <a:srgbClr val="7698bb"/>
            </a:solidFill>
            <a:round/>
            <a:tailEnd len="med" type="arrow" w="med"/>
          </a:ln>
        </p:spPr>
        <p:style>
          <a:lnRef idx="1"/>
          <a:fillRef idx="0"/>
          <a:effectRef idx="0"/>
          <a:fontRef idx="minor"/>
        </p:style>
      </p:sp>
      <p:sp>
        <p:nvSpPr>
          <p:cNvPr id="231" name="CustomShape 13"/>
          <p:cNvSpPr/>
          <p:nvPr/>
        </p:nvSpPr>
        <p:spPr>
          <a:xfrm>
            <a:off x="5518800" y="3259080"/>
            <a:ext cx="1420200" cy="923040"/>
          </a:xfrm>
          <a:prstGeom prst="roundRect">
            <a:avLst>
              <a:gd name="adj" fmla="val 16667"/>
            </a:avLst>
          </a:prstGeom>
          <a:solidFill>
            <a:srgbClr val="ed7d31"/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/>
          <a:fillRef idx="0"/>
          <a:effectRef idx="0"/>
          <a:fontRef idx="minor"/>
        </p:style>
        <p:txBody>
          <a:bodyPr lIns="94680" rIns="49680" tIns="94680" bIns="94680" anchor="ctr"/>
          <a:p>
            <a:pPr algn="ctr">
              <a:lnSpc>
                <a:spcPct val="90000"/>
              </a:lnSpc>
              <a:spcAft>
                <a:spcPts val="456"/>
              </a:spcAft>
            </a:pPr>
            <a:r>
              <a:rPr b="0" lang="it-IT" sz="1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Aspetto un cambio di configurazione da parte del utente</a:t>
            </a:r>
            <a:endParaRPr b="0" lang="it-IT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14"/>
          <p:cNvSpPr/>
          <p:nvPr/>
        </p:nvSpPr>
        <p:spPr>
          <a:xfrm>
            <a:off x="6229080" y="2194920"/>
            <a:ext cx="3051000" cy="3051000"/>
          </a:xfrm>
          <a:custGeom>
            <a:avLst/>
            <a:gdLst/>
            <a:ahLst/>
            <a:rect l="l" t="t" r="r" b="b"/>
            <a:pathLst>
              <a:path w="1525813" h="1525812">
                <a:moveTo>
                  <a:pt x="158174" y="849300"/>
                </a:moveTo>
              </a:path>
            </a:pathLst>
          </a:custGeom>
          <a:noFill/>
          <a:ln w="38160">
            <a:solidFill>
              <a:srgbClr val="7698bb"/>
            </a:solidFill>
            <a:round/>
            <a:tailEnd len="med" type="arrow" w="med"/>
          </a:ln>
        </p:spPr>
        <p:style>
          <a:lnRef idx="1"/>
          <a:fillRef idx="0"/>
          <a:effectRef idx="0"/>
          <a:fontRef idx="minor"/>
        </p:style>
      </p:sp>
      <p:sp>
        <p:nvSpPr>
          <p:cNvPr id="233" name="CustomShape 15"/>
          <p:cNvSpPr/>
          <p:nvPr/>
        </p:nvSpPr>
        <p:spPr>
          <a:xfrm>
            <a:off x="2482920" y="1458000"/>
            <a:ext cx="1411560" cy="916920"/>
          </a:xfrm>
          <a:prstGeom prst="roundRect">
            <a:avLst>
              <a:gd name="adj" fmla="val 16667"/>
            </a:avLst>
          </a:prstGeom>
          <a:solidFill>
            <a:srgbClr val="7698bb"/>
          </a:solidFill>
          <a:ln w="9360">
            <a:solidFill>
              <a:srgbClr val="7698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16"/>
          <p:cNvSpPr/>
          <p:nvPr/>
        </p:nvSpPr>
        <p:spPr>
          <a:xfrm>
            <a:off x="2882520" y="1730880"/>
            <a:ext cx="73404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Avvio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17"/>
          <p:cNvSpPr/>
          <p:nvPr/>
        </p:nvSpPr>
        <p:spPr>
          <a:xfrm>
            <a:off x="2088000" y="3520080"/>
            <a:ext cx="2112840" cy="655560"/>
          </a:xfrm>
          <a:prstGeom prst="roundRect">
            <a:avLst>
              <a:gd name="adj" fmla="val 16667"/>
            </a:avLst>
          </a:prstGeom>
          <a:solidFill>
            <a:srgbClr val="7698bb"/>
          </a:solidFill>
          <a:ln w="9360">
            <a:solidFill>
              <a:srgbClr val="7698bb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it-IT" sz="1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Leggo la configurazione</a:t>
            </a:r>
            <a:endParaRPr b="0" lang="it-IT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1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Salvata all’interno di ESF </a:t>
            </a:r>
            <a:endParaRPr b="0" lang="it-IT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CustomShape 18"/>
          <p:cNvSpPr/>
          <p:nvPr/>
        </p:nvSpPr>
        <p:spPr>
          <a:xfrm rot="7001400">
            <a:off x="8337240" y="4492800"/>
            <a:ext cx="1655280" cy="827280"/>
          </a:xfrm>
          <a:custGeom>
            <a:avLst/>
            <a:gdLst/>
            <a:ahLst/>
            <a:rect l="l" t="t" r="r" b="b"/>
            <a:pathLst>
              <a:path w="4249" h="1492">
                <a:moveTo>
                  <a:pt x="3184" y="1060"/>
                </a:moveTo>
                <a:lnTo>
                  <a:pt x="3146" y="1004"/>
                </a:lnTo>
                <a:lnTo>
                  <a:pt x="3104" y="951"/>
                </a:lnTo>
                <a:lnTo>
                  <a:pt x="3058" y="898"/>
                </a:lnTo>
                <a:lnTo>
                  <a:pt x="3006" y="847"/>
                </a:lnTo>
                <a:lnTo>
                  <a:pt x="2951" y="797"/>
                </a:lnTo>
                <a:lnTo>
                  <a:pt x="2891" y="750"/>
                </a:lnTo>
                <a:lnTo>
                  <a:pt x="2828" y="704"/>
                </a:lnTo>
                <a:lnTo>
                  <a:pt x="2760" y="660"/>
                </a:lnTo>
                <a:lnTo>
                  <a:pt x="2690" y="619"/>
                </a:lnTo>
                <a:lnTo>
                  <a:pt x="2615" y="580"/>
                </a:lnTo>
                <a:lnTo>
                  <a:pt x="2536" y="543"/>
                </a:lnTo>
                <a:lnTo>
                  <a:pt x="2455" y="507"/>
                </a:lnTo>
                <a:lnTo>
                  <a:pt x="2371" y="474"/>
                </a:lnTo>
                <a:lnTo>
                  <a:pt x="2284" y="446"/>
                </a:lnTo>
                <a:lnTo>
                  <a:pt x="2196" y="418"/>
                </a:lnTo>
                <a:lnTo>
                  <a:pt x="2103" y="394"/>
                </a:lnTo>
                <a:lnTo>
                  <a:pt x="2010" y="372"/>
                </a:lnTo>
                <a:lnTo>
                  <a:pt x="1915" y="353"/>
                </a:lnTo>
                <a:lnTo>
                  <a:pt x="1818" y="337"/>
                </a:lnTo>
                <a:lnTo>
                  <a:pt x="1720" y="324"/>
                </a:lnTo>
                <a:lnTo>
                  <a:pt x="1621" y="314"/>
                </a:lnTo>
                <a:lnTo>
                  <a:pt x="1521" y="307"/>
                </a:lnTo>
                <a:lnTo>
                  <a:pt x="1421" y="303"/>
                </a:lnTo>
                <a:lnTo>
                  <a:pt x="1320" y="302"/>
                </a:lnTo>
                <a:lnTo>
                  <a:pt x="1220" y="304"/>
                </a:lnTo>
                <a:lnTo>
                  <a:pt x="1120" y="309"/>
                </a:lnTo>
                <a:lnTo>
                  <a:pt x="1020" y="317"/>
                </a:lnTo>
                <a:lnTo>
                  <a:pt x="922" y="328"/>
                </a:lnTo>
                <a:lnTo>
                  <a:pt x="824" y="343"/>
                </a:lnTo>
                <a:lnTo>
                  <a:pt x="728" y="358"/>
                </a:lnTo>
                <a:lnTo>
                  <a:pt x="633" y="378"/>
                </a:lnTo>
                <a:lnTo>
                  <a:pt x="540" y="400"/>
                </a:lnTo>
                <a:lnTo>
                  <a:pt x="450" y="425"/>
                </a:lnTo>
                <a:lnTo>
                  <a:pt x="360" y="453"/>
                </a:lnTo>
                <a:lnTo>
                  <a:pt x="275" y="484"/>
                </a:lnTo>
                <a:lnTo>
                  <a:pt x="0" y="229"/>
                </a:lnTo>
                <a:lnTo>
                  <a:pt x="109" y="191"/>
                </a:lnTo>
                <a:lnTo>
                  <a:pt x="219" y="156"/>
                </a:lnTo>
                <a:lnTo>
                  <a:pt x="335" y="124"/>
                </a:lnTo>
                <a:lnTo>
                  <a:pt x="451" y="96"/>
                </a:lnTo>
                <a:lnTo>
                  <a:pt x="570" y="72"/>
                </a:lnTo>
                <a:lnTo>
                  <a:pt x="691" y="51"/>
                </a:lnTo>
                <a:lnTo>
                  <a:pt x="814" y="33"/>
                </a:lnTo>
                <a:lnTo>
                  <a:pt x="939" y="20"/>
                </a:lnTo>
                <a:lnTo>
                  <a:pt x="1064" y="9"/>
                </a:lnTo>
                <a:lnTo>
                  <a:pt x="1190" y="2"/>
                </a:lnTo>
                <a:lnTo>
                  <a:pt x="1317" y="0"/>
                </a:lnTo>
                <a:lnTo>
                  <a:pt x="1443" y="1"/>
                </a:lnTo>
                <a:lnTo>
                  <a:pt x="1569" y="7"/>
                </a:lnTo>
                <a:lnTo>
                  <a:pt x="1695" y="16"/>
                </a:lnTo>
                <a:lnTo>
                  <a:pt x="1820" y="28"/>
                </a:lnTo>
                <a:lnTo>
                  <a:pt x="1943" y="45"/>
                </a:lnTo>
                <a:lnTo>
                  <a:pt x="2065" y="64"/>
                </a:lnTo>
                <a:lnTo>
                  <a:pt x="2185" y="88"/>
                </a:lnTo>
                <a:lnTo>
                  <a:pt x="2303" y="116"/>
                </a:lnTo>
                <a:lnTo>
                  <a:pt x="2418" y="147"/>
                </a:lnTo>
                <a:lnTo>
                  <a:pt x="2530" y="181"/>
                </a:lnTo>
                <a:lnTo>
                  <a:pt x="2640" y="217"/>
                </a:lnTo>
                <a:lnTo>
                  <a:pt x="2745" y="259"/>
                </a:lnTo>
                <a:lnTo>
                  <a:pt x="2848" y="303"/>
                </a:lnTo>
                <a:lnTo>
                  <a:pt x="2946" y="350"/>
                </a:lnTo>
                <a:lnTo>
                  <a:pt x="3040" y="399"/>
                </a:lnTo>
                <a:lnTo>
                  <a:pt x="3130" y="451"/>
                </a:lnTo>
                <a:lnTo>
                  <a:pt x="3215" y="506"/>
                </a:lnTo>
                <a:lnTo>
                  <a:pt x="3296" y="565"/>
                </a:lnTo>
                <a:lnTo>
                  <a:pt x="3371" y="625"/>
                </a:lnTo>
                <a:lnTo>
                  <a:pt x="3440" y="686"/>
                </a:lnTo>
                <a:lnTo>
                  <a:pt x="3505" y="750"/>
                </a:lnTo>
                <a:lnTo>
                  <a:pt x="3564" y="816"/>
                </a:lnTo>
                <a:lnTo>
                  <a:pt x="3616" y="884"/>
                </a:lnTo>
                <a:lnTo>
                  <a:pt x="3664" y="953"/>
                </a:lnTo>
                <a:lnTo>
                  <a:pt x="4248" y="825"/>
                </a:lnTo>
                <a:lnTo>
                  <a:pt x="3730" y="1491"/>
                </a:lnTo>
                <a:lnTo>
                  <a:pt x="2601" y="1187"/>
                </a:lnTo>
                <a:lnTo>
                  <a:pt x="3184" y="1060"/>
                </a:lnTo>
              </a:path>
            </a:pathLst>
          </a:custGeom>
          <a:solidFill>
            <a:srgbClr val="7698bb"/>
          </a:solidFill>
          <a:ln w="2520">
            <a:solidFill>
              <a:srgbClr val="7698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19"/>
          <p:cNvSpPr/>
          <p:nvPr/>
        </p:nvSpPr>
        <p:spPr>
          <a:xfrm>
            <a:off x="4392000" y="3672000"/>
            <a:ext cx="935640" cy="359640"/>
          </a:xfrm>
          <a:custGeom>
            <a:avLst/>
            <a:gdLst/>
            <a:ahLst/>
            <a:rect l="l" t="t" r="r" b="b"/>
            <a:pathLst>
              <a:path w="2602" h="1002">
                <a:moveTo>
                  <a:pt x="0" y="250"/>
                </a:moveTo>
                <a:lnTo>
                  <a:pt x="1950" y="250"/>
                </a:lnTo>
                <a:lnTo>
                  <a:pt x="1950" y="0"/>
                </a:lnTo>
                <a:lnTo>
                  <a:pt x="2601" y="500"/>
                </a:lnTo>
                <a:lnTo>
                  <a:pt x="1950" y="1001"/>
                </a:lnTo>
                <a:lnTo>
                  <a:pt x="1950" y="750"/>
                </a:lnTo>
                <a:lnTo>
                  <a:pt x="0" y="750"/>
                </a:lnTo>
                <a:lnTo>
                  <a:pt x="0" y="250"/>
                </a:lnTo>
              </a:path>
            </a:pathLst>
          </a:custGeom>
          <a:solidFill>
            <a:srgbClr val="512508"/>
          </a:solidFill>
          <a:ln>
            <a:solidFill>
              <a:srgbClr val="512508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20"/>
          <p:cNvSpPr/>
          <p:nvPr/>
        </p:nvSpPr>
        <p:spPr>
          <a:xfrm rot="5400000">
            <a:off x="2736360" y="2736000"/>
            <a:ext cx="935640" cy="359640"/>
          </a:xfrm>
          <a:custGeom>
            <a:avLst/>
            <a:gdLst/>
            <a:ahLst/>
            <a:rect l="l" t="t" r="r" b="b"/>
            <a:pathLst>
              <a:path w="2602" h="1002">
                <a:moveTo>
                  <a:pt x="0" y="250"/>
                </a:moveTo>
                <a:lnTo>
                  <a:pt x="1950" y="250"/>
                </a:lnTo>
                <a:lnTo>
                  <a:pt x="1950" y="0"/>
                </a:lnTo>
                <a:lnTo>
                  <a:pt x="2601" y="500"/>
                </a:lnTo>
                <a:lnTo>
                  <a:pt x="1950" y="1001"/>
                </a:lnTo>
                <a:lnTo>
                  <a:pt x="1950" y="750"/>
                </a:lnTo>
                <a:lnTo>
                  <a:pt x="0" y="750"/>
                </a:lnTo>
                <a:lnTo>
                  <a:pt x="0" y="250"/>
                </a:lnTo>
              </a:path>
            </a:pathLst>
          </a:custGeom>
          <a:solidFill>
            <a:srgbClr val="ed7d31"/>
          </a:solidFill>
          <a:ln>
            <a:solidFill>
              <a:srgbClr val="ed7d31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CustomShape 21"/>
          <p:cNvSpPr/>
          <p:nvPr/>
        </p:nvSpPr>
        <p:spPr>
          <a:xfrm rot="17269200">
            <a:off x="5509080" y="2084400"/>
            <a:ext cx="1655280" cy="827280"/>
          </a:xfrm>
          <a:custGeom>
            <a:avLst/>
            <a:gdLst/>
            <a:ahLst/>
            <a:rect l="l" t="t" r="r" b="b"/>
            <a:pathLst>
              <a:path w="4249" h="1492">
                <a:moveTo>
                  <a:pt x="3184" y="1060"/>
                </a:moveTo>
                <a:lnTo>
                  <a:pt x="3146" y="1004"/>
                </a:lnTo>
                <a:lnTo>
                  <a:pt x="3104" y="951"/>
                </a:lnTo>
                <a:lnTo>
                  <a:pt x="3058" y="898"/>
                </a:lnTo>
                <a:lnTo>
                  <a:pt x="3006" y="847"/>
                </a:lnTo>
                <a:lnTo>
                  <a:pt x="2951" y="797"/>
                </a:lnTo>
                <a:lnTo>
                  <a:pt x="2891" y="750"/>
                </a:lnTo>
                <a:lnTo>
                  <a:pt x="2828" y="704"/>
                </a:lnTo>
                <a:lnTo>
                  <a:pt x="2760" y="660"/>
                </a:lnTo>
                <a:lnTo>
                  <a:pt x="2690" y="619"/>
                </a:lnTo>
                <a:lnTo>
                  <a:pt x="2615" y="580"/>
                </a:lnTo>
                <a:lnTo>
                  <a:pt x="2536" y="543"/>
                </a:lnTo>
                <a:lnTo>
                  <a:pt x="2455" y="507"/>
                </a:lnTo>
                <a:lnTo>
                  <a:pt x="2371" y="474"/>
                </a:lnTo>
                <a:lnTo>
                  <a:pt x="2284" y="446"/>
                </a:lnTo>
                <a:lnTo>
                  <a:pt x="2196" y="418"/>
                </a:lnTo>
                <a:lnTo>
                  <a:pt x="2103" y="394"/>
                </a:lnTo>
                <a:lnTo>
                  <a:pt x="2010" y="372"/>
                </a:lnTo>
                <a:lnTo>
                  <a:pt x="1915" y="353"/>
                </a:lnTo>
                <a:lnTo>
                  <a:pt x="1818" y="337"/>
                </a:lnTo>
                <a:lnTo>
                  <a:pt x="1720" y="324"/>
                </a:lnTo>
                <a:lnTo>
                  <a:pt x="1621" y="314"/>
                </a:lnTo>
                <a:lnTo>
                  <a:pt x="1521" y="307"/>
                </a:lnTo>
                <a:lnTo>
                  <a:pt x="1421" y="303"/>
                </a:lnTo>
                <a:lnTo>
                  <a:pt x="1320" y="302"/>
                </a:lnTo>
                <a:lnTo>
                  <a:pt x="1220" y="304"/>
                </a:lnTo>
                <a:lnTo>
                  <a:pt x="1120" y="309"/>
                </a:lnTo>
                <a:lnTo>
                  <a:pt x="1020" y="317"/>
                </a:lnTo>
                <a:lnTo>
                  <a:pt x="922" y="328"/>
                </a:lnTo>
                <a:lnTo>
                  <a:pt x="824" y="343"/>
                </a:lnTo>
                <a:lnTo>
                  <a:pt x="728" y="358"/>
                </a:lnTo>
                <a:lnTo>
                  <a:pt x="633" y="378"/>
                </a:lnTo>
                <a:lnTo>
                  <a:pt x="540" y="400"/>
                </a:lnTo>
                <a:lnTo>
                  <a:pt x="450" y="425"/>
                </a:lnTo>
                <a:lnTo>
                  <a:pt x="360" y="453"/>
                </a:lnTo>
                <a:lnTo>
                  <a:pt x="275" y="484"/>
                </a:lnTo>
                <a:lnTo>
                  <a:pt x="0" y="229"/>
                </a:lnTo>
                <a:lnTo>
                  <a:pt x="109" y="191"/>
                </a:lnTo>
                <a:lnTo>
                  <a:pt x="219" y="156"/>
                </a:lnTo>
                <a:lnTo>
                  <a:pt x="335" y="124"/>
                </a:lnTo>
                <a:lnTo>
                  <a:pt x="451" y="96"/>
                </a:lnTo>
                <a:lnTo>
                  <a:pt x="570" y="72"/>
                </a:lnTo>
                <a:lnTo>
                  <a:pt x="691" y="51"/>
                </a:lnTo>
                <a:lnTo>
                  <a:pt x="814" y="33"/>
                </a:lnTo>
                <a:lnTo>
                  <a:pt x="939" y="20"/>
                </a:lnTo>
                <a:lnTo>
                  <a:pt x="1064" y="9"/>
                </a:lnTo>
                <a:lnTo>
                  <a:pt x="1190" y="2"/>
                </a:lnTo>
                <a:lnTo>
                  <a:pt x="1317" y="0"/>
                </a:lnTo>
                <a:lnTo>
                  <a:pt x="1443" y="1"/>
                </a:lnTo>
                <a:lnTo>
                  <a:pt x="1569" y="7"/>
                </a:lnTo>
                <a:lnTo>
                  <a:pt x="1695" y="16"/>
                </a:lnTo>
                <a:lnTo>
                  <a:pt x="1820" y="28"/>
                </a:lnTo>
                <a:lnTo>
                  <a:pt x="1943" y="45"/>
                </a:lnTo>
                <a:lnTo>
                  <a:pt x="2065" y="64"/>
                </a:lnTo>
                <a:lnTo>
                  <a:pt x="2185" y="88"/>
                </a:lnTo>
                <a:lnTo>
                  <a:pt x="2303" y="116"/>
                </a:lnTo>
                <a:lnTo>
                  <a:pt x="2418" y="147"/>
                </a:lnTo>
                <a:lnTo>
                  <a:pt x="2530" y="181"/>
                </a:lnTo>
                <a:lnTo>
                  <a:pt x="2640" y="217"/>
                </a:lnTo>
                <a:lnTo>
                  <a:pt x="2745" y="259"/>
                </a:lnTo>
                <a:lnTo>
                  <a:pt x="2848" y="303"/>
                </a:lnTo>
                <a:lnTo>
                  <a:pt x="2946" y="350"/>
                </a:lnTo>
                <a:lnTo>
                  <a:pt x="3040" y="399"/>
                </a:lnTo>
                <a:lnTo>
                  <a:pt x="3130" y="451"/>
                </a:lnTo>
                <a:lnTo>
                  <a:pt x="3215" y="506"/>
                </a:lnTo>
                <a:lnTo>
                  <a:pt x="3296" y="565"/>
                </a:lnTo>
                <a:lnTo>
                  <a:pt x="3371" y="625"/>
                </a:lnTo>
                <a:lnTo>
                  <a:pt x="3440" y="686"/>
                </a:lnTo>
                <a:lnTo>
                  <a:pt x="3505" y="750"/>
                </a:lnTo>
                <a:lnTo>
                  <a:pt x="3564" y="816"/>
                </a:lnTo>
                <a:lnTo>
                  <a:pt x="3616" y="884"/>
                </a:lnTo>
                <a:lnTo>
                  <a:pt x="3664" y="953"/>
                </a:lnTo>
                <a:lnTo>
                  <a:pt x="4248" y="825"/>
                </a:lnTo>
                <a:lnTo>
                  <a:pt x="3730" y="1491"/>
                </a:lnTo>
                <a:lnTo>
                  <a:pt x="2601" y="1187"/>
                </a:lnTo>
                <a:lnTo>
                  <a:pt x="3184" y="1060"/>
                </a:lnTo>
              </a:path>
            </a:pathLst>
          </a:custGeom>
          <a:solidFill>
            <a:srgbClr val="7698bb"/>
          </a:solidFill>
          <a:ln w="2520">
            <a:solidFill>
              <a:srgbClr val="7698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22"/>
          <p:cNvSpPr/>
          <p:nvPr/>
        </p:nvSpPr>
        <p:spPr>
          <a:xfrm rot="12315600">
            <a:off x="5519160" y="4489200"/>
            <a:ext cx="1655280" cy="827280"/>
          </a:xfrm>
          <a:custGeom>
            <a:avLst/>
            <a:gdLst/>
            <a:ahLst/>
            <a:rect l="l" t="t" r="r" b="b"/>
            <a:pathLst>
              <a:path w="4249" h="1492">
                <a:moveTo>
                  <a:pt x="3184" y="1060"/>
                </a:moveTo>
                <a:lnTo>
                  <a:pt x="3146" y="1004"/>
                </a:lnTo>
                <a:lnTo>
                  <a:pt x="3104" y="951"/>
                </a:lnTo>
                <a:lnTo>
                  <a:pt x="3058" y="898"/>
                </a:lnTo>
                <a:lnTo>
                  <a:pt x="3006" y="847"/>
                </a:lnTo>
                <a:lnTo>
                  <a:pt x="2951" y="797"/>
                </a:lnTo>
                <a:lnTo>
                  <a:pt x="2891" y="750"/>
                </a:lnTo>
                <a:lnTo>
                  <a:pt x="2828" y="704"/>
                </a:lnTo>
                <a:lnTo>
                  <a:pt x="2760" y="660"/>
                </a:lnTo>
                <a:lnTo>
                  <a:pt x="2690" y="619"/>
                </a:lnTo>
                <a:lnTo>
                  <a:pt x="2615" y="580"/>
                </a:lnTo>
                <a:lnTo>
                  <a:pt x="2536" y="543"/>
                </a:lnTo>
                <a:lnTo>
                  <a:pt x="2455" y="507"/>
                </a:lnTo>
                <a:lnTo>
                  <a:pt x="2371" y="474"/>
                </a:lnTo>
                <a:lnTo>
                  <a:pt x="2284" y="446"/>
                </a:lnTo>
                <a:lnTo>
                  <a:pt x="2196" y="418"/>
                </a:lnTo>
                <a:lnTo>
                  <a:pt x="2103" y="394"/>
                </a:lnTo>
                <a:lnTo>
                  <a:pt x="2010" y="372"/>
                </a:lnTo>
                <a:lnTo>
                  <a:pt x="1915" y="353"/>
                </a:lnTo>
                <a:lnTo>
                  <a:pt x="1818" y="337"/>
                </a:lnTo>
                <a:lnTo>
                  <a:pt x="1720" y="324"/>
                </a:lnTo>
                <a:lnTo>
                  <a:pt x="1621" y="314"/>
                </a:lnTo>
                <a:lnTo>
                  <a:pt x="1521" y="307"/>
                </a:lnTo>
                <a:lnTo>
                  <a:pt x="1421" y="303"/>
                </a:lnTo>
                <a:lnTo>
                  <a:pt x="1320" y="302"/>
                </a:lnTo>
                <a:lnTo>
                  <a:pt x="1220" y="304"/>
                </a:lnTo>
                <a:lnTo>
                  <a:pt x="1120" y="309"/>
                </a:lnTo>
                <a:lnTo>
                  <a:pt x="1020" y="317"/>
                </a:lnTo>
                <a:lnTo>
                  <a:pt x="922" y="328"/>
                </a:lnTo>
                <a:lnTo>
                  <a:pt x="824" y="343"/>
                </a:lnTo>
                <a:lnTo>
                  <a:pt x="728" y="358"/>
                </a:lnTo>
                <a:lnTo>
                  <a:pt x="633" y="378"/>
                </a:lnTo>
                <a:lnTo>
                  <a:pt x="540" y="400"/>
                </a:lnTo>
                <a:lnTo>
                  <a:pt x="450" y="425"/>
                </a:lnTo>
                <a:lnTo>
                  <a:pt x="360" y="453"/>
                </a:lnTo>
                <a:lnTo>
                  <a:pt x="275" y="484"/>
                </a:lnTo>
                <a:lnTo>
                  <a:pt x="0" y="229"/>
                </a:lnTo>
                <a:lnTo>
                  <a:pt x="109" y="191"/>
                </a:lnTo>
                <a:lnTo>
                  <a:pt x="219" y="156"/>
                </a:lnTo>
                <a:lnTo>
                  <a:pt x="335" y="124"/>
                </a:lnTo>
                <a:lnTo>
                  <a:pt x="451" y="96"/>
                </a:lnTo>
                <a:lnTo>
                  <a:pt x="570" y="72"/>
                </a:lnTo>
                <a:lnTo>
                  <a:pt x="691" y="51"/>
                </a:lnTo>
                <a:lnTo>
                  <a:pt x="814" y="33"/>
                </a:lnTo>
                <a:lnTo>
                  <a:pt x="939" y="20"/>
                </a:lnTo>
                <a:lnTo>
                  <a:pt x="1064" y="9"/>
                </a:lnTo>
                <a:lnTo>
                  <a:pt x="1190" y="2"/>
                </a:lnTo>
                <a:lnTo>
                  <a:pt x="1317" y="0"/>
                </a:lnTo>
                <a:lnTo>
                  <a:pt x="1443" y="1"/>
                </a:lnTo>
                <a:lnTo>
                  <a:pt x="1569" y="7"/>
                </a:lnTo>
                <a:lnTo>
                  <a:pt x="1695" y="16"/>
                </a:lnTo>
                <a:lnTo>
                  <a:pt x="1820" y="28"/>
                </a:lnTo>
                <a:lnTo>
                  <a:pt x="1943" y="45"/>
                </a:lnTo>
                <a:lnTo>
                  <a:pt x="2065" y="64"/>
                </a:lnTo>
                <a:lnTo>
                  <a:pt x="2185" y="88"/>
                </a:lnTo>
                <a:lnTo>
                  <a:pt x="2303" y="116"/>
                </a:lnTo>
                <a:lnTo>
                  <a:pt x="2418" y="147"/>
                </a:lnTo>
                <a:lnTo>
                  <a:pt x="2530" y="181"/>
                </a:lnTo>
                <a:lnTo>
                  <a:pt x="2640" y="217"/>
                </a:lnTo>
                <a:lnTo>
                  <a:pt x="2745" y="259"/>
                </a:lnTo>
                <a:lnTo>
                  <a:pt x="2848" y="303"/>
                </a:lnTo>
                <a:lnTo>
                  <a:pt x="2946" y="350"/>
                </a:lnTo>
                <a:lnTo>
                  <a:pt x="3040" y="399"/>
                </a:lnTo>
                <a:lnTo>
                  <a:pt x="3130" y="451"/>
                </a:lnTo>
                <a:lnTo>
                  <a:pt x="3215" y="506"/>
                </a:lnTo>
                <a:lnTo>
                  <a:pt x="3296" y="565"/>
                </a:lnTo>
                <a:lnTo>
                  <a:pt x="3371" y="625"/>
                </a:lnTo>
                <a:lnTo>
                  <a:pt x="3440" y="686"/>
                </a:lnTo>
                <a:lnTo>
                  <a:pt x="3505" y="750"/>
                </a:lnTo>
                <a:lnTo>
                  <a:pt x="3564" y="816"/>
                </a:lnTo>
                <a:lnTo>
                  <a:pt x="3616" y="884"/>
                </a:lnTo>
                <a:lnTo>
                  <a:pt x="3664" y="953"/>
                </a:lnTo>
                <a:lnTo>
                  <a:pt x="4248" y="825"/>
                </a:lnTo>
                <a:lnTo>
                  <a:pt x="3730" y="1491"/>
                </a:lnTo>
                <a:lnTo>
                  <a:pt x="2601" y="1187"/>
                </a:lnTo>
                <a:lnTo>
                  <a:pt x="3184" y="1060"/>
                </a:lnTo>
              </a:path>
            </a:pathLst>
          </a:custGeom>
          <a:solidFill>
            <a:srgbClr val="7698bb"/>
          </a:solidFill>
          <a:ln w="2520">
            <a:solidFill>
              <a:srgbClr val="7698bb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CustomShape 23"/>
          <p:cNvSpPr/>
          <p:nvPr/>
        </p:nvSpPr>
        <p:spPr>
          <a:xfrm rot="1615800">
            <a:off x="8301600" y="2110320"/>
            <a:ext cx="1655280" cy="827280"/>
          </a:xfrm>
          <a:custGeom>
            <a:avLst/>
            <a:gdLst/>
            <a:ahLst/>
            <a:rect l="l" t="t" r="r" b="b"/>
            <a:pathLst>
              <a:path w="4249" h="1492">
                <a:moveTo>
                  <a:pt x="3184" y="1060"/>
                </a:moveTo>
                <a:lnTo>
                  <a:pt x="3146" y="1004"/>
                </a:lnTo>
                <a:lnTo>
                  <a:pt x="3104" y="951"/>
                </a:lnTo>
                <a:lnTo>
                  <a:pt x="3058" y="898"/>
                </a:lnTo>
                <a:lnTo>
                  <a:pt x="3006" y="847"/>
                </a:lnTo>
                <a:lnTo>
                  <a:pt x="2951" y="797"/>
                </a:lnTo>
                <a:lnTo>
                  <a:pt x="2891" y="750"/>
                </a:lnTo>
                <a:lnTo>
                  <a:pt x="2828" y="704"/>
                </a:lnTo>
                <a:lnTo>
                  <a:pt x="2760" y="660"/>
                </a:lnTo>
                <a:lnTo>
                  <a:pt x="2690" y="619"/>
                </a:lnTo>
                <a:lnTo>
                  <a:pt x="2615" y="580"/>
                </a:lnTo>
                <a:lnTo>
                  <a:pt x="2536" y="543"/>
                </a:lnTo>
                <a:lnTo>
                  <a:pt x="2455" y="507"/>
                </a:lnTo>
                <a:lnTo>
                  <a:pt x="2371" y="474"/>
                </a:lnTo>
                <a:lnTo>
                  <a:pt x="2284" y="446"/>
                </a:lnTo>
                <a:lnTo>
                  <a:pt x="2196" y="418"/>
                </a:lnTo>
                <a:lnTo>
                  <a:pt x="2103" y="394"/>
                </a:lnTo>
                <a:lnTo>
                  <a:pt x="2010" y="372"/>
                </a:lnTo>
                <a:lnTo>
                  <a:pt x="1915" y="353"/>
                </a:lnTo>
                <a:lnTo>
                  <a:pt x="1818" y="337"/>
                </a:lnTo>
                <a:lnTo>
                  <a:pt x="1720" y="324"/>
                </a:lnTo>
                <a:lnTo>
                  <a:pt x="1621" y="314"/>
                </a:lnTo>
                <a:lnTo>
                  <a:pt x="1521" y="307"/>
                </a:lnTo>
                <a:lnTo>
                  <a:pt x="1421" y="303"/>
                </a:lnTo>
                <a:lnTo>
                  <a:pt x="1320" y="302"/>
                </a:lnTo>
                <a:lnTo>
                  <a:pt x="1220" y="304"/>
                </a:lnTo>
                <a:lnTo>
                  <a:pt x="1120" y="309"/>
                </a:lnTo>
                <a:lnTo>
                  <a:pt x="1020" y="317"/>
                </a:lnTo>
                <a:lnTo>
                  <a:pt x="922" y="328"/>
                </a:lnTo>
                <a:lnTo>
                  <a:pt x="824" y="343"/>
                </a:lnTo>
                <a:lnTo>
                  <a:pt x="728" y="358"/>
                </a:lnTo>
                <a:lnTo>
                  <a:pt x="633" y="378"/>
                </a:lnTo>
                <a:lnTo>
                  <a:pt x="540" y="400"/>
                </a:lnTo>
                <a:lnTo>
                  <a:pt x="450" y="425"/>
                </a:lnTo>
                <a:lnTo>
                  <a:pt x="360" y="453"/>
                </a:lnTo>
                <a:lnTo>
                  <a:pt x="275" y="484"/>
                </a:lnTo>
                <a:lnTo>
                  <a:pt x="0" y="229"/>
                </a:lnTo>
                <a:lnTo>
                  <a:pt x="109" y="191"/>
                </a:lnTo>
                <a:lnTo>
                  <a:pt x="219" y="156"/>
                </a:lnTo>
                <a:lnTo>
                  <a:pt x="335" y="124"/>
                </a:lnTo>
                <a:lnTo>
                  <a:pt x="451" y="96"/>
                </a:lnTo>
                <a:lnTo>
                  <a:pt x="570" y="72"/>
                </a:lnTo>
                <a:lnTo>
                  <a:pt x="691" y="51"/>
                </a:lnTo>
                <a:lnTo>
                  <a:pt x="814" y="33"/>
                </a:lnTo>
                <a:lnTo>
                  <a:pt x="939" y="20"/>
                </a:lnTo>
                <a:lnTo>
                  <a:pt x="1064" y="9"/>
                </a:lnTo>
                <a:lnTo>
                  <a:pt x="1190" y="2"/>
                </a:lnTo>
                <a:lnTo>
                  <a:pt x="1317" y="0"/>
                </a:lnTo>
                <a:lnTo>
                  <a:pt x="1443" y="1"/>
                </a:lnTo>
                <a:lnTo>
                  <a:pt x="1569" y="7"/>
                </a:lnTo>
                <a:lnTo>
                  <a:pt x="1695" y="16"/>
                </a:lnTo>
                <a:lnTo>
                  <a:pt x="1820" y="28"/>
                </a:lnTo>
                <a:lnTo>
                  <a:pt x="1943" y="45"/>
                </a:lnTo>
                <a:lnTo>
                  <a:pt x="2065" y="64"/>
                </a:lnTo>
                <a:lnTo>
                  <a:pt x="2185" y="88"/>
                </a:lnTo>
                <a:lnTo>
                  <a:pt x="2303" y="116"/>
                </a:lnTo>
                <a:lnTo>
                  <a:pt x="2418" y="147"/>
                </a:lnTo>
                <a:lnTo>
                  <a:pt x="2530" y="181"/>
                </a:lnTo>
                <a:lnTo>
                  <a:pt x="2640" y="217"/>
                </a:lnTo>
                <a:lnTo>
                  <a:pt x="2745" y="259"/>
                </a:lnTo>
                <a:lnTo>
                  <a:pt x="2848" y="303"/>
                </a:lnTo>
                <a:lnTo>
                  <a:pt x="2946" y="350"/>
                </a:lnTo>
                <a:lnTo>
                  <a:pt x="3040" y="399"/>
                </a:lnTo>
                <a:lnTo>
                  <a:pt x="3130" y="451"/>
                </a:lnTo>
                <a:lnTo>
                  <a:pt x="3215" y="506"/>
                </a:lnTo>
                <a:lnTo>
                  <a:pt x="3296" y="565"/>
                </a:lnTo>
                <a:lnTo>
                  <a:pt x="3371" y="625"/>
                </a:lnTo>
                <a:lnTo>
                  <a:pt x="3440" y="686"/>
                </a:lnTo>
                <a:lnTo>
                  <a:pt x="3505" y="750"/>
                </a:lnTo>
                <a:lnTo>
                  <a:pt x="3564" y="816"/>
                </a:lnTo>
                <a:lnTo>
                  <a:pt x="3616" y="884"/>
                </a:lnTo>
                <a:lnTo>
                  <a:pt x="3664" y="953"/>
                </a:lnTo>
                <a:lnTo>
                  <a:pt x="4248" y="825"/>
                </a:lnTo>
                <a:lnTo>
                  <a:pt x="3730" y="1491"/>
                </a:lnTo>
                <a:lnTo>
                  <a:pt x="2601" y="1187"/>
                </a:lnTo>
                <a:lnTo>
                  <a:pt x="3184" y="1060"/>
                </a:lnTo>
              </a:path>
            </a:pathLst>
          </a:custGeom>
          <a:solidFill>
            <a:srgbClr val="7698bb"/>
          </a:solidFill>
          <a:ln w="2520">
            <a:solidFill>
              <a:srgbClr val="7698bb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2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CustomShape 3"/>
          <p:cNvSpPr/>
          <p:nvPr/>
        </p:nvSpPr>
        <p:spPr>
          <a:xfrm>
            <a:off x="3816000" y="6391440"/>
            <a:ext cx="842364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5" name="CustomShape 4"/>
          <p:cNvSpPr/>
          <p:nvPr/>
        </p:nvSpPr>
        <p:spPr>
          <a:xfrm>
            <a:off x="1244160" y="636192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17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7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248" name="CustomShape 6"/>
          <p:cNvSpPr/>
          <p:nvPr/>
        </p:nvSpPr>
        <p:spPr>
          <a:xfrm>
            <a:off x="192240" y="38592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 </a:t>
            </a: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Misurazioni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9" name="" descr=""/>
          <p:cNvPicPr/>
          <p:nvPr/>
        </p:nvPicPr>
        <p:blipFill>
          <a:blip r:embed="rId2"/>
          <a:stretch/>
        </p:blipFill>
        <p:spPr>
          <a:xfrm>
            <a:off x="216000" y="1194840"/>
            <a:ext cx="5312520" cy="4420800"/>
          </a:xfrm>
          <a:prstGeom prst="rect">
            <a:avLst/>
          </a:prstGeom>
          <a:ln>
            <a:noFill/>
          </a:ln>
        </p:spPr>
      </p:pic>
      <p:pic>
        <p:nvPicPr>
          <p:cNvPr id="250" name="" descr=""/>
          <p:cNvPicPr/>
          <p:nvPr/>
        </p:nvPicPr>
        <p:blipFill>
          <a:blip r:embed="rId3"/>
          <a:stretch/>
        </p:blipFill>
        <p:spPr>
          <a:xfrm>
            <a:off x="5823720" y="1028520"/>
            <a:ext cx="5759280" cy="4931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cecab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6066000" y="3741840"/>
            <a:ext cx="1585080" cy="119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1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 DEGLI STUDI DI UDINE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4500720" y="3933720"/>
            <a:ext cx="430920" cy="407160"/>
          </a:xfrm>
          <a:prstGeom prst="rect">
            <a:avLst/>
          </a:prstGeom>
          <a:solidFill>
            <a:srgbClr val="563a0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CustomShape 3"/>
          <p:cNvSpPr/>
          <p:nvPr/>
        </p:nvSpPr>
        <p:spPr>
          <a:xfrm>
            <a:off x="4908600" y="3933720"/>
            <a:ext cx="429480" cy="407160"/>
          </a:xfrm>
          <a:prstGeom prst="rect">
            <a:avLst/>
          </a:prstGeom>
          <a:solidFill>
            <a:srgbClr val="f5802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4"/>
          <p:cNvSpPr/>
          <p:nvPr/>
        </p:nvSpPr>
        <p:spPr>
          <a:xfrm>
            <a:off x="5316480" y="3933720"/>
            <a:ext cx="429480" cy="407160"/>
          </a:xfrm>
          <a:prstGeom prst="rect">
            <a:avLst/>
          </a:prstGeom>
          <a:solidFill>
            <a:srgbClr val="5e92a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5" name="CustomShape 5"/>
          <p:cNvSpPr/>
          <p:nvPr/>
        </p:nvSpPr>
        <p:spPr>
          <a:xfrm>
            <a:off x="210960" y="5846760"/>
            <a:ext cx="50461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 Light"/>
                <a:ea typeface="Droid Sans Fallback"/>
              </a:rPr>
              <a:t>Relatore: Prof. Antonio Abramo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 Light"/>
                <a:ea typeface="Droid Sans Fallback"/>
              </a:rPr>
              <a:t>Laureando: Enrico Tolotto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CustomShape 6"/>
          <p:cNvSpPr/>
          <p:nvPr/>
        </p:nvSpPr>
        <p:spPr>
          <a:xfrm>
            <a:off x="9867960" y="6122880"/>
            <a:ext cx="20948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 Light"/>
                <a:ea typeface="Droid Sans Fallback"/>
              </a:rPr>
              <a:t>A.A 2016 - 2017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7"/>
          <p:cNvSpPr/>
          <p:nvPr/>
        </p:nvSpPr>
        <p:spPr>
          <a:xfrm>
            <a:off x="2341440" y="1743120"/>
            <a:ext cx="7525440" cy="82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ctr">
              <a:lnSpc>
                <a:spcPct val="100000"/>
              </a:lnSpc>
            </a:pPr>
            <a:r>
              <a:rPr b="1" lang="it-IT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Grazie per l’attenzione!</a:t>
            </a:r>
            <a:endParaRPr b="0" lang="it-IT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 spd="slow">
    <p:fade/>
  </p:transition>
  <p:timing>
    <p:tnLst>
      <p:par>
        <p:cTn id="51" dur="indefinite" restart="never" nodeType="tmRoot">
          <p:childTnLst>
            <p:seq>
              <p:cTn id="5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 w="9360">
            <a:solidFill>
              <a:srgbClr val="51250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2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4"/>
          <p:cNvSpPr/>
          <p:nvPr/>
        </p:nvSpPr>
        <p:spPr>
          <a:xfrm>
            <a:off x="1244520" y="633600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01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4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95" name="CustomShape 6"/>
          <p:cNvSpPr/>
          <p:nvPr/>
        </p:nvSpPr>
        <p:spPr>
          <a:xfrm>
            <a:off x="201600" y="20628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Internet of Things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CustomShape 7"/>
          <p:cNvSpPr/>
          <p:nvPr/>
        </p:nvSpPr>
        <p:spPr>
          <a:xfrm>
            <a:off x="6870600" y="2841480"/>
            <a:ext cx="4209480" cy="580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just">
              <a:lnSpc>
                <a:spcPct val="100000"/>
              </a:lnSpc>
            </a:pP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7" name="Elemento grafico 6" descr=""/>
          <p:cNvPicPr/>
          <p:nvPr/>
        </p:nvPicPr>
        <p:blipFill>
          <a:blip r:embed="rId2"/>
          <a:stretch/>
        </p:blipFill>
        <p:spPr>
          <a:xfrm>
            <a:off x="2898000" y="1718640"/>
            <a:ext cx="6562080" cy="4523760"/>
          </a:xfrm>
          <a:prstGeom prst="rect">
            <a:avLst/>
          </a:prstGeom>
          <a:ln>
            <a:noFill/>
          </a:ln>
        </p:spPr>
      </p:pic>
      <p:sp>
        <p:nvSpPr>
          <p:cNvPr id="98" name="CustomShape 8"/>
          <p:cNvSpPr/>
          <p:nvPr/>
        </p:nvSpPr>
        <p:spPr>
          <a:xfrm>
            <a:off x="2660400" y="1027800"/>
            <a:ext cx="6915240" cy="638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IoT è una evoluzione delle applicazioni mobile, home e embedded 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2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" name="CustomShape 4"/>
          <p:cNvSpPr/>
          <p:nvPr/>
        </p:nvSpPr>
        <p:spPr>
          <a:xfrm>
            <a:off x="1244520" y="633600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06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4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105" name="CustomShape 6"/>
          <p:cNvSpPr/>
          <p:nvPr/>
        </p:nvSpPr>
        <p:spPr>
          <a:xfrm>
            <a:off x="201600" y="206280"/>
            <a:ext cx="8566920" cy="642240"/>
          </a:xfrm>
          <a:prstGeom prst="rect">
            <a:avLst/>
          </a:prstGeom>
          <a:noFill/>
          <a:ln>
            <a:noFill/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Rapida crescita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Elemento grafico 11" descr=""/>
          <p:cNvPicPr/>
          <p:nvPr/>
        </p:nvPicPr>
        <p:blipFill>
          <a:blip r:embed="rId2"/>
          <a:stretch/>
        </p:blipFill>
        <p:spPr>
          <a:xfrm>
            <a:off x="2441520" y="0"/>
            <a:ext cx="7350120" cy="6270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2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4"/>
          <p:cNvSpPr/>
          <p:nvPr/>
        </p:nvSpPr>
        <p:spPr>
          <a:xfrm>
            <a:off x="1244520" y="633600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05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2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113" name="CustomShape 6"/>
          <p:cNvSpPr/>
          <p:nvPr/>
        </p:nvSpPr>
        <p:spPr>
          <a:xfrm>
            <a:off x="201600" y="20628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Big Data 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7"/>
          <p:cNvSpPr/>
          <p:nvPr/>
        </p:nvSpPr>
        <p:spPr>
          <a:xfrm>
            <a:off x="1372680" y="1846440"/>
            <a:ext cx="2645640" cy="155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CustomShape 8"/>
          <p:cNvSpPr/>
          <p:nvPr/>
        </p:nvSpPr>
        <p:spPr>
          <a:xfrm>
            <a:off x="3386160" y="1219320"/>
            <a:ext cx="2786760" cy="20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9"/>
          <p:cNvSpPr/>
          <p:nvPr/>
        </p:nvSpPr>
        <p:spPr>
          <a:xfrm>
            <a:off x="5245200" y="4819680"/>
            <a:ext cx="2018520" cy="13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10"/>
          <p:cNvSpPr/>
          <p:nvPr/>
        </p:nvSpPr>
        <p:spPr>
          <a:xfrm>
            <a:off x="6200640" y="1219320"/>
            <a:ext cx="2393280" cy="155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11"/>
          <p:cNvSpPr/>
          <p:nvPr/>
        </p:nvSpPr>
        <p:spPr>
          <a:xfrm>
            <a:off x="8280360" y="4373640"/>
            <a:ext cx="1904400" cy="2040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12"/>
          <p:cNvSpPr/>
          <p:nvPr/>
        </p:nvSpPr>
        <p:spPr>
          <a:xfrm>
            <a:off x="9626760" y="1211400"/>
            <a:ext cx="2012400" cy="106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0" name="Elemento grafico 6" descr=""/>
          <p:cNvPicPr/>
          <p:nvPr/>
        </p:nvPicPr>
        <p:blipFill>
          <a:blip r:embed="rId2"/>
          <a:stretch/>
        </p:blipFill>
        <p:spPr>
          <a:xfrm>
            <a:off x="0" y="992520"/>
            <a:ext cx="12192840" cy="4872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2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4"/>
          <p:cNvSpPr/>
          <p:nvPr/>
        </p:nvSpPr>
        <p:spPr>
          <a:xfrm>
            <a:off x="1238760" y="633600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05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6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127" name="CustomShape 6"/>
          <p:cNvSpPr/>
          <p:nvPr/>
        </p:nvSpPr>
        <p:spPr>
          <a:xfrm>
            <a:off x="201600" y="20628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Three layer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2"/>
          <a:stretch/>
        </p:blipFill>
        <p:spPr>
          <a:xfrm>
            <a:off x="2358360" y="414360"/>
            <a:ext cx="8801280" cy="5561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2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4"/>
          <p:cNvSpPr/>
          <p:nvPr/>
        </p:nvSpPr>
        <p:spPr>
          <a:xfrm>
            <a:off x="1238760" y="634788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07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6"/>
          <p:cNvSpPr/>
          <p:nvPr/>
        </p:nvSpPr>
        <p:spPr>
          <a:xfrm>
            <a:off x="201600" y="20628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Problematiche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5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pic>
        <p:nvPicPr>
          <p:cNvPr id="136" name="" descr=""/>
          <p:cNvPicPr/>
          <p:nvPr/>
        </p:nvPicPr>
        <p:blipFill>
          <a:blip r:embed="rId2"/>
          <a:stretch/>
        </p:blipFill>
        <p:spPr>
          <a:xfrm>
            <a:off x="3495600" y="1224000"/>
            <a:ext cx="4784040" cy="4308480"/>
          </a:xfrm>
          <a:prstGeom prst="rect">
            <a:avLst/>
          </a:prstGeom>
          <a:ln>
            <a:noFill/>
          </a:ln>
        </p:spPr>
      </p:pic>
      <p:sp>
        <p:nvSpPr>
          <p:cNvPr id="137" name="CustomShape 7"/>
          <p:cNvSpPr/>
          <p:nvPr/>
        </p:nvSpPr>
        <p:spPr>
          <a:xfrm>
            <a:off x="2936880" y="1369440"/>
            <a:ext cx="1094760" cy="1078200"/>
          </a:xfrm>
          <a:prstGeom prst="ellipse">
            <a:avLst/>
          </a:prstGeom>
          <a:solidFill>
            <a:srgbClr val="ed7d31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16560" rIns="16560" tIns="16560" bIns="16560" anchor="ctr"/>
          <a:p>
            <a:pPr algn="ct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Costo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8"/>
          <p:cNvSpPr/>
          <p:nvPr/>
        </p:nvSpPr>
        <p:spPr>
          <a:xfrm>
            <a:off x="6646320" y="1856520"/>
            <a:ext cx="1094400" cy="1078200"/>
          </a:xfrm>
          <a:prstGeom prst="ellipse">
            <a:avLst/>
          </a:prstGeom>
          <a:solidFill>
            <a:srgbClr val="ed7d31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16560" rIns="16560" tIns="16560" bIns="16560" anchor="ctr"/>
          <a:p>
            <a:pPr algn="ctr">
              <a:lnSpc>
                <a:spcPct val="100000"/>
              </a:lnSpc>
            </a:pPr>
            <a:r>
              <a:rPr b="0" lang="it-IT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Durata della batteria</a:t>
            </a:r>
            <a:endParaRPr b="0" lang="it-IT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9"/>
          <p:cNvSpPr/>
          <p:nvPr/>
        </p:nvSpPr>
        <p:spPr>
          <a:xfrm>
            <a:off x="4464000" y="1944000"/>
            <a:ext cx="1094400" cy="1078560"/>
          </a:xfrm>
          <a:prstGeom prst="ellipse">
            <a:avLst/>
          </a:prstGeom>
          <a:solidFill>
            <a:srgbClr val="ed7d31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16560" rIns="16560" tIns="16560" bIns="16560" anchor="ctr"/>
          <a:p>
            <a:pPr algn="ctr">
              <a:lnSpc>
                <a:spcPct val="100000"/>
              </a:lnSpc>
            </a:pPr>
            <a:r>
              <a:rPr b="0" lang="it-IT" sz="13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Sicurezza</a:t>
            </a:r>
            <a:endParaRPr b="0" lang="it-IT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10"/>
          <p:cNvSpPr/>
          <p:nvPr/>
        </p:nvSpPr>
        <p:spPr>
          <a:xfrm>
            <a:off x="5607720" y="3160440"/>
            <a:ext cx="1094400" cy="1078200"/>
          </a:xfrm>
          <a:prstGeom prst="ellipse">
            <a:avLst/>
          </a:prstGeom>
          <a:solidFill>
            <a:srgbClr val="ed7d31">
              <a:alpha val="81000"/>
            </a:srgbClr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16560" rIns="16560" tIns="16560" bIns="16560" anchor="ctr"/>
          <a:p>
            <a:pPr algn="ctr">
              <a:lnSpc>
                <a:spcPct val="100000"/>
              </a:lnSpc>
            </a:pPr>
            <a:r>
              <a:rPr b="0" lang="it-IT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Raggio</a:t>
            </a:r>
            <a:endParaRPr b="0" lang="it-IT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15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d’azione</a:t>
            </a:r>
            <a:endParaRPr b="0" lang="it-IT" sz="1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11"/>
          <p:cNvSpPr/>
          <p:nvPr/>
        </p:nvSpPr>
        <p:spPr>
          <a:xfrm>
            <a:off x="5256000" y="937440"/>
            <a:ext cx="1094760" cy="1078200"/>
          </a:xfrm>
          <a:prstGeom prst="ellipse">
            <a:avLst/>
          </a:prstGeom>
          <a:solidFill>
            <a:srgbClr val="ed7d31"/>
          </a:solidFill>
          <a:ln w="126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16560" rIns="16560" tIns="16560" bIns="16560" anchor="ctr"/>
          <a:p>
            <a:pPr algn="ctr">
              <a:lnSpc>
                <a:spcPct val="100000"/>
              </a:lnSpc>
            </a:pPr>
            <a:r>
              <a:rPr b="0" lang="it-IT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Fault</a:t>
            </a:r>
            <a:endParaRPr b="0" lang="it-IT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tolerance</a:t>
            </a:r>
            <a:endParaRPr b="0" lang="it-IT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12"/>
          <p:cNvSpPr/>
          <p:nvPr/>
        </p:nvSpPr>
        <p:spPr>
          <a:xfrm>
            <a:off x="2088000" y="554940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Necessità di ridisegnare il network layer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2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4"/>
          <p:cNvSpPr/>
          <p:nvPr/>
        </p:nvSpPr>
        <p:spPr>
          <a:xfrm>
            <a:off x="1238760" y="633600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07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6"/>
          <p:cNvSpPr/>
          <p:nvPr/>
        </p:nvSpPr>
        <p:spPr>
          <a:xfrm>
            <a:off x="201600" y="119160"/>
            <a:ext cx="6240960" cy="161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it-IT" sz="10000" spc="-1" strike="noStrike">
                <a:solidFill>
                  <a:srgbClr val="512508"/>
                </a:solidFill>
                <a:uFill>
                  <a:solidFill>
                    <a:srgbClr val="ffffff"/>
                  </a:solidFill>
                </a:uFill>
                <a:latin typeface="Impact"/>
                <a:ea typeface="Droid Sans Fallback"/>
              </a:rPr>
              <a:t>L P W A N</a:t>
            </a:r>
            <a:endParaRPr b="0" lang="it-IT" sz="10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Elemento grafico 12" descr=""/>
          <p:cNvPicPr/>
          <p:nvPr/>
        </p:nvPicPr>
        <p:blipFill>
          <a:blip r:embed="rId1"/>
          <a:stretch/>
        </p:blipFill>
        <p:spPr>
          <a:xfrm>
            <a:off x="5058360" y="1082160"/>
            <a:ext cx="7639560" cy="4327200"/>
          </a:xfrm>
          <a:prstGeom prst="rect">
            <a:avLst/>
          </a:prstGeom>
          <a:ln>
            <a:noFill/>
          </a:ln>
        </p:spPr>
      </p:pic>
      <p:sp>
        <p:nvSpPr>
          <p:cNvPr id="150" name="CustomShape 7"/>
          <p:cNvSpPr/>
          <p:nvPr/>
        </p:nvSpPr>
        <p:spPr>
          <a:xfrm>
            <a:off x="201600" y="1432440"/>
            <a:ext cx="612720" cy="1430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OW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8"/>
          <p:cNvSpPr/>
          <p:nvPr/>
        </p:nvSpPr>
        <p:spPr>
          <a:xfrm>
            <a:off x="912960" y="1432440"/>
            <a:ext cx="662760" cy="277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O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W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E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R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9"/>
          <p:cNvSpPr/>
          <p:nvPr/>
        </p:nvSpPr>
        <p:spPr>
          <a:xfrm>
            <a:off x="2000520" y="1545120"/>
            <a:ext cx="642600" cy="21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IDE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10"/>
          <p:cNvSpPr/>
          <p:nvPr/>
        </p:nvSpPr>
        <p:spPr>
          <a:xfrm>
            <a:off x="3108600" y="1573200"/>
            <a:ext cx="642600" cy="21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R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EA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11"/>
          <p:cNvSpPr/>
          <p:nvPr/>
        </p:nvSpPr>
        <p:spPr>
          <a:xfrm>
            <a:off x="4107240" y="2166840"/>
            <a:ext cx="3315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E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12"/>
          <p:cNvSpPr/>
          <p:nvPr/>
        </p:nvSpPr>
        <p:spPr>
          <a:xfrm>
            <a:off x="3990960" y="1545120"/>
            <a:ext cx="642600" cy="411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E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T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W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O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R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it-IT" sz="4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K</a:t>
            </a:r>
            <a:endParaRPr b="0" lang="it-IT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6" name="Picture 6" descr=""/>
          <p:cNvPicPr/>
          <p:nvPr/>
        </p:nvPicPr>
        <p:blipFill>
          <a:blip r:embed="rId2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5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2"/>
          <p:cNvSpPr/>
          <p:nvPr/>
        </p:nvSpPr>
        <p:spPr>
          <a:xfrm>
            <a:off x="1244520" y="6391440"/>
            <a:ext cx="258696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4"/>
          <p:cNvSpPr/>
          <p:nvPr/>
        </p:nvSpPr>
        <p:spPr>
          <a:xfrm>
            <a:off x="1250640" y="633600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09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2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163" name="CustomShape 6"/>
          <p:cNvSpPr/>
          <p:nvPr/>
        </p:nvSpPr>
        <p:spPr>
          <a:xfrm>
            <a:off x="5054400" y="74520"/>
            <a:ext cx="8566920" cy="91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5400" spc="-1" strike="noStrike">
                <a:solidFill>
                  <a:srgbClr val="ed7d31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LoRa</a:t>
            </a:r>
            <a:r>
              <a:rPr b="0" lang="it-IT" sz="54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 </a:t>
            </a:r>
            <a:endParaRPr b="0" lang="it-IT" sz="5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CustomShape 7"/>
          <p:cNvSpPr/>
          <p:nvPr/>
        </p:nvSpPr>
        <p:spPr>
          <a:xfrm>
            <a:off x="1248120" y="2104920"/>
            <a:ext cx="4592160" cy="539640"/>
          </a:xfrm>
          <a:prstGeom prst="rect">
            <a:avLst/>
          </a:prstGeom>
          <a:solidFill>
            <a:srgbClr val="7698bb"/>
          </a:solidFill>
          <a:ln>
            <a:solidFill>
              <a:srgbClr val="7698bb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65" name="CustomShape 8"/>
          <p:cNvSpPr/>
          <p:nvPr/>
        </p:nvSpPr>
        <p:spPr>
          <a:xfrm>
            <a:off x="1248120" y="2307600"/>
            <a:ext cx="336600" cy="336600"/>
          </a:xfrm>
          <a:prstGeom prst="rect">
            <a:avLst/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>
            <a:solidFill>
              <a:srgbClr val="7698bb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66" name="CustomShape 9"/>
          <p:cNvSpPr/>
          <p:nvPr/>
        </p:nvSpPr>
        <p:spPr>
          <a:xfrm>
            <a:off x="1248120" y="1134000"/>
            <a:ext cx="459216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10520" rIns="110520" tIns="73800" bIns="73800" anchor="ctr"/>
          <a:p>
            <a:pPr>
              <a:lnSpc>
                <a:spcPct val="90000"/>
              </a:lnSpc>
              <a:spcAft>
                <a:spcPts val="2030"/>
              </a:spcAft>
            </a:pPr>
            <a:r>
              <a:rPr b="0" lang="it-IT" sz="5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LoRa</a:t>
            </a:r>
            <a:endParaRPr b="0" lang="it-IT" sz="5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10"/>
          <p:cNvSpPr/>
          <p:nvPr/>
        </p:nvSpPr>
        <p:spPr>
          <a:xfrm>
            <a:off x="1248120" y="3094200"/>
            <a:ext cx="336600" cy="336600"/>
          </a:xfrm>
          <a:prstGeom prst="rect">
            <a:avLst/>
          </a:prstGeom>
          <a:solidFill>
            <a:schemeClr val="lt1">
              <a:hueOff val="0"/>
              <a:satOff val="0"/>
              <a:lumOff val="0"/>
              <a:alphaOff val="0"/>
            </a:schemeClr>
          </a:solidFill>
          <a:ln>
            <a:solidFill>
              <a:srgbClr val="7698bb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68" name="CustomShape 11"/>
          <p:cNvSpPr/>
          <p:nvPr/>
        </p:nvSpPr>
        <p:spPr>
          <a:xfrm>
            <a:off x="1569600" y="2869560"/>
            <a:ext cx="4270680" cy="78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70640" rIns="170640" tIns="170640" bIns="170640" anchor="ctr"/>
          <a:p>
            <a:pPr>
              <a:lnSpc>
                <a:spcPct val="90000"/>
              </a:lnSpc>
              <a:spcAft>
                <a:spcPts val="839"/>
              </a:spcAft>
            </a:pPr>
            <a:r>
              <a:rPr b="0" lang="it-IT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Frequenze ISM</a:t>
            </a:r>
            <a:endParaRPr b="0" lang="it-IT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CustomShape 12"/>
          <p:cNvSpPr/>
          <p:nvPr/>
        </p:nvSpPr>
        <p:spPr>
          <a:xfrm>
            <a:off x="1248120" y="3880800"/>
            <a:ext cx="336600" cy="336600"/>
          </a:xfrm>
          <a:prstGeom prst="rect">
            <a:avLst/>
          </a:prstGeom>
          <a:solidFill>
            <a:schemeClr val="lt1">
              <a:hueOff val="0"/>
              <a:satOff val="0"/>
              <a:lumOff val="0"/>
              <a:alphaOff val="0"/>
            </a:schemeClr>
          </a:solidFill>
          <a:ln>
            <a:solidFill>
              <a:srgbClr val="7698bb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70" name="CustomShape 13"/>
          <p:cNvSpPr/>
          <p:nvPr/>
        </p:nvSpPr>
        <p:spPr>
          <a:xfrm>
            <a:off x="1569600" y="3656160"/>
            <a:ext cx="4270680" cy="78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70640" rIns="170640" tIns="170640" bIns="170640" anchor="ctr"/>
          <a:p>
            <a:pPr>
              <a:lnSpc>
                <a:spcPct val="90000"/>
              </a:lnSpc>
              <a:spcAft>
                <a:spcPts val="839"/>
              </a:spcAft>
            </a:pPr>
            <a:r>
              <a:rPr b="0" lang="it-IT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Aree rurali 10-12 [Km]</a:t>
            </a:r>
            <a:endParaRPr b="0" lang="it-IT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14"/>
          <p:cNvSpPr/>
          <p:nvPr/>
        </p:nvSpPr>
        <p:spPr>
          <a:xfrm>
            <a:off x="1248120" y="4667040"/>
            <a:ext cx="336600" cy="336600"/>
          </a:xfrm>
          <a:prstGeom prst="rect">
            <a:avLst/>
          </a:prstGeom>
          <a:solidFill>
            <a:schemeClr val="lt1">
              <a:hueOff val="0"/>
              <a:satOff val="0"/>
              <a:lumOff val="0"/>
              <a:alphaOff val="0"/>
            </a:schemeClr>
          </a:solidFill>
          <a:ln>
            <a:solidFill>
              <a:srgbClr val="7698bb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72" name="CustomShape 15"/>
          <p:cNvSpPr/>
          <p:nvPr/>
        </p:nvSpPr>
        <p:spPr>
          <a:xfrm>
            <a:off x="1569600" y="4442400"/>
            <a:ext cx="4270680" cy="78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70640" rIns="170640" tIns="170640" bIns="170640" anchor="ctr"/>
          <a:p>
            <a:pPr>
              <a:lnSpc>
                <a:spcPct val="90000"/>
              </a:lnSpc>
              <a:spcAft>
                <a:spcPts val="839"/>
              </a:spcAft>
            </a:pPr>
            <a:r>
              <a:rPr b="0" lang="it-IT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Alta resistenza alle interferenze</a:t>
            </a:r>
            <a:endParaRPr b="0" lang="it-IT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16"/>
          <p:cNvSpPr/>
          <p:nvPr/>
        </p:nvSpPr>
        <p:spPr>
          <a:xfrm>
            <a:off x="6074280" y="2089800"/>
            <a:ext cx="4592160" cy="539640"/>
          </a:xfrm>
          <a:prstGeom prst="rect">
            <a:avLst/>
          </a:prstGeom>
          <a:solidFill>
            <a:srgbClr val="512508"/>
          </a:solidFill>
          <a:ln>
            <a:solidFill>
              <a:srgbClr val="512508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74" name="CustomShape 17"/>
          <p:cNvSpPr/>
          <p:nvPr/>
        </p:nvSpPr>
        <p:spPr>
          <a:xfrm>
            <a:off x="6070680" y="2307600"/>
            <a:ext cx="336600" cy="336600"/>
          </a:xfrm>
          <a:prstGeom prst="rect">
            <a:avLst/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>
            <a:solidFill>
              <a:srgbClr val="512508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75" name="CustomShape 18"/>
          <p:cNvSpPr/>
          <p:nvPr/>
        </p:nvSpPr>
        <p:spPr>
          <a:xfrm>
            <a:off x="6070680" y="1134000"/>
            <a:ext cx="459216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10520" rIns="110520" tIns="73800" bIns="73800" anchor="ctr"/>
          <a:p>
            <a:pPr>
              <a:lnSpc>
                <a:spcPct val="90000"/>
              </a:lnSpc>
              <a:spcAft>
                <a:spcPts val="2030"/>
              </a:spcAft>
            </a:pPr>
            <a:r>
              <a:rPr b="0" lang="it-IT" sz="5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LoRaWAN</a:t>
            </a:r>
            <a:endParaRPr b="0" lang="it-IT" sz="5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19"/>
          <p:cNvSpPr/>
          <p:nvPr/>
        </p:nvSpPr>
        <p:spPr>
          <a:xfrm>
            <a:off x="6070680" y="3094200"/>
            <a:ext cx="336600" cy="336600"/>
          </a:xfrm>
          <a:prstGeom prst="rect">
            <a:avLst/>
          </a:prstGeom>
          <a:solidFill>
            <a:schemeClr val="lt1">
              <a:hueOff val="0"/>
              <a:satOff val="0"/>
              <a:lumOff val="0"/>
              <a:alphaOff val="0"/>
            </a:schemeClr>
          </a:solidFill>
          <a:ln>
            <a:solidFill>
              <a:srgbClr val="512508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77" name="CustomShape 20"/>
          <p:cNvSpPr/>
          <p:nvPr/>
        </p:nvSpPr>
        <p:spPr>
          <a:xfrm>
            <a:off x="6392160" y="2869560"/>
            <a:ext cx="4270680" cy="78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70640" rIns="170640" tIns="170640" bIns="170640" anchor="ctr"/>
          <a:p>
            <a:pPr>
              <a:lnSpc>
                <a:spcPct val="90000"/>
              </a:lnSpc>
              <a:spcAft>
                <a:spcPts val="839"/>
              </a:spcAft>
            </a:pPr>
            <a:r>
              <a:rPr b="0" lang="it-IT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Definisce 3 tipi di devices</a:t>
            </a:r>
            <a:endParaRPr b="0" lang="it-IT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21"/>
          <p:cNvSpPr/>
          <p:nvPr/>
        </p:nvSpPr>
        <p:spPr>
          <a:xfrm>
            <a:off x="6070680" y="3880800"/>
            <a:ext cx="336600" cy="336600"/>
          </a:xfrm>
          <a:prstGeom prst="rect">
            <a:avLst/>
          </a:prstGeom>
          <a:solidFill>
            <a:schemeClr val="lt1">
              <a:hueOff val="0"/>
              <a:satOff val="0"/>
              <a:lumOff val="0"/>
              <a:alphaOff val="0"/>
            </a:schemeClr>
          </a:solidFill>
          <a:ln>
            <a:solidFill>
              <a:srgbClr val="512508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79" name="CustomShape 22"/>
          <p:cNvSpPr/>
          <p:nvPr/>
        </p:nvSpPr>
        <p:spPr>
          <a:xfrm>
            <a:off x="6392160" y="3656160"/>
            <a:ext cx="4270680" cy="78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70640" rIns="170640" tIns="170640" bIns="170640" anchor="ctr"/>
          <a:p>
            <a:pPr>
              <a:lnSpc>
                <a:spcPct val="90000"/>
              </a:lnSpc>
              <a:spcAft>
                <a:spcPts val="839"/>
              </a:spcAft>
            </a:pPr>
            <a:r>
              <a:rPr b="0" lang="it-IT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Rete a stella</a:t>
            </a:r>
            <a:endParaRPr b="0" lang="it-IT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CustomShape 23"/>
          <p:cNvSpPr/>
          <p:nvPr/>
        </p:nvSpPr>
        <p:spPr>
          <a:xfrm>
            <a:off x="6070680" y="4667040"/>
            <a:ext cx="336600" cy="336600"/>
          </a:xfrm>
          <a:prstGeom prst="rect">
            <a:avLst/>
          </a:prstGeom>
          <a:solidFill>
            <a:schemeClr val="lt1">
              <a:hueOff val="0"/>
              <a:satOff val="0"/>
              <a:lumOff val="0"/>
              <a:alphaOff val="0"/>
            </a:schemeClr>
          </a:solidFill>
          <a:ln>
            <a:solidFill>
              <a:srgbClr val="512508"/>
            </a:solidFill>
            <a:round/>
          </a:ln>
        </p:spPr>
        <p:style>
          <a:lnRef idx="2"/>
          <a:fillRef idx="0"/>
          <a:effectRef idx="0"/>
          <a:fontRef idx="minor"/>
        </p:style>
      </p:sp>
      <p:sp>
        <p:nvSpPr>
          <p:cNvPr id="181" name="CustomShape 24"/>
          <p:cNvSpPr/>
          <p:nvPr/>
        </p:nvSpPr>
        <p:spPr>
          <a:xfrm>
            <a:off x="6392160" y="4442400"/>
            <a:ext cx="4270680" cy="78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170640" rIns="170640" tIns="170640" bIns="170640" anchor="ctr"/>
          <a:p>
            <a:pPr>
              <a:lnSpc>
                <a:spcPct val="90000"/>
              </a:lnSpc>
              <a:spcAft>
                <a:spcPts val="839"/>
              </a:spcAft>
            </a:pPr>
            <a:r>
              <a:rPr b="0" lang="it-IT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Open source</a:t>
            </a:r>
            <a:endParaRPr b="0" lang="it-IT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CustomShape 25"/>
          <p:cNvSpPr/>
          <p:nvPr/>
        </p:nvSpPr>
        <p:spPr>
          <a:xfrm>
            <a:off x="3165480" y="2319480"/>
            <a:ext cx="13330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Layer fisico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26"/>
          <p:cNvSpPr/>
          <p:nvPr/>
        </p:nvSpPr>
        <p:spPr>
          <a:xfrm>
            <a:off x="7763760" y="4183920"/>
            <a:ext cx="17643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Protocollo MAC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27"/>
          <p:cNvSpPr/>
          <p:nvPr/>
        </p:nvSpPr>
        <p:spPr>
          <a:xfrm>
            <a:off x="7505280" y="2327760"/>
            <a:ext cx="17643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Droid Sans Fallback"/>
              </a:rPr>
              <a:t>Protocollo MAC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ustomShape 1"/>
          <p:cNvSpPr/>
          <p:nvPr/>
        </p:nvSpPr>
        <p:spPr>
          <a:xfrm>
            <a:off x="0" y="6391440"/>
            <a:ext cx="1243800" cy="465840"/>
          </a:xfrm>
          <a:prstGeom prst="rect">
            <a:avLst/>
          </a:prstGeom>
          <a:solidFill>
            <a:srgbClr val="51250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2"/>
          <p:cNvSpPr/>
          <p:nvPr/>
        </p:nvSpPr>
        <p:spPr>
          <a:xfrm>
            <a:off x="1244520" y="6391440"/>
            <a:ext cx="2643480" cy="465840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7" name="CustomShape 3"/>
          <p:cNvSpPr/>
          <p:nvPr/>
        </p:nvSpPr>
        <p:spPr>
          <a:xfrm>
            <a:off x="3832200" y="6391440"/>
            <a:ext cx="8359200" cy="465840"/>
          </a:xfrm>
          <a:prstGeom prst="rect">
            <a:avLst/>
          </a:prstGeom>
          <a:solidFill>
            <a:srgbClr val="7698b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4"/>
          <p:cNvSpPr/>
          <p:nvPr/>
        </p:nvSpPr>
        <p:spPr>
          <a:xfrm>
            <a:off x="1224000" y="6336000"/>
            <a:ext cx="2216880" cy="54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UNIVERSITÀ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DEGLI STUDI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ts val="104"/>
              </a:lnSpc>
            </a:pPr>
            <a:r>
              <a:rPr b="1" lang="it-IT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DI UDINE</a:t>
            </a:r>
            <a:endParaRPr b="0" lang="it-IT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5"/>
          <p:cNvSpPr/>
          <p:nvPr/>
        </p:nvSpPr>
        <p:spPr>
          <a:xfrm>
            <a:off x="11364840" y="6440400"/>
            <a:ext cx="602640" cy="36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 algn="r">
              <a:lnSpc>
                <a:spcPct val="100000"/>
              </a:lnSpc>
            </a:pPr>
            <a:r>
              <a:rPr b="0" lang="it-IT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roid Sans Fallback"/>
              </a:rPr>
              <a:t>16</a:t>
            </a:r>
            <a:endParaRPr b="0" lang="it-IT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0" name="Picture 6" descr=""/>
          <p:cNvPicPr/>
          <p:nvPr/>
        </p:nvPicPr>
        <p:blipFill>
          <a:blip r:embed="rId1"/>
          <a:stretch/>
        </p:blipFill>
        <p:spPr>
          <a:xfrm>
            <a:off x="312840" y="6424560"/>
            <a:ext cx="397800" cy="399240"/>
          </a:xfrm>
          <a:prstGeom prst="rect">
            <a:avLst/>
          </a:prstGeom>
          <a:ln>
            <a:noFill/>
          </a:ln>
        </p:spPr>
      </p:pic>
      <p:sp>
        <p:nvSpPr>
          <p:cNvPr id="191" name="CustomShape 6"/>
          <p:cNvSpPr/>
          <p:nvPr/>
        </p:nvSpPr>
        <p:spPr>
          <a:xfrm>
            <a:off x="201600" y="206280"/>
            <a:ext cx="8566920" cy="642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/>
          <a:p>
            <a:pPr>
              <a:lnSpc>
                <a:spcPct val="100000"/>
              </a:lnSpc>
            </a:pPr>
            <a:r>
              <a:rPr b="0" lang="it-IT" sz="3600" spc="-1" strike="noStrike">
                <a:solidFill>
                  <a:srgbClr val="563a03"/>
                </a:solidFill>
                <a:uFill>
                  <a:solidFill>
                    <a:srgbClr val="ffffff"/>
                  </a:solidFill>
                </a:uFill>
                <a:latin typeface="Akzidenz-Grotesk BQ"/>
                <a:ea typeface="Droid Sans Fallback"/>
              </a:rPr>
              <a:t>Tipologia di rete</a:t>
            </a:r>
            <a:endParaRPr b="0" lang="it-IT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2" name="" descr=""/>
          <p:cNvPicPr/>
          <p:nvPr/>
        </p:nvPicPr>
        <p:blipFill>
          <a:blip r:embed="rId2"/>
          <a:stretch/>
        </p:blipFill>
        <p:spPr>
          <a:xfrm>
            <a:off x="6131880" y="3452760"/>
            <a:ext cx="360000" cy="360000"/>
          </a:xfrm>
          <a:prstGeom prst="rect">
            <a:avLst/>
          </a:prstGeom>
          <a:ln>
            <a:noFill/>
          </a:ln>
        </p:spPr>
      </p:pic>
      <p:pic>
        <p:nvPicPr>
          <p:cNvPr id="193" name="" descr=""/>
          <p:cNvPicPr/>
          <p:nvPr/>
        </p:nvPicPr>
        <p:blipFill>
          <a:blip r:embed="rId3"/>
          <a:stretch/>
        </p:blipFill>
        <p:spPr>
          <a:xfrm>
            <a:off x="6131880" y="4560120"/>
            <a:ext cx="360000" cy="360000"/>
          </a:xfrm>
          <a:prstGeom prst="rect">
            <a:avLst/>
          </a:prstGeom>
          <a:ln>
            <a:noFill/>
          </a:ln>
        </p:spPr>
      </p:pic>
      <p:pic>
        <p:nvPicPr>
          <p:cNvPr id="194" name="" descr=""/>
          <p:cNvPicPr/>
          <p:nvPr/>
        </p:nvPicPr>
        <p:blipFill>
          <a:blip r:embed="rId4"/>
          <a:stretch/>
        </p:blipFill>
        <p:spPr>
          <a:xfrm>
            <a:off x="1073160" y="1080000"/>
            <a:ext cx="10806840" cy="4889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488</TotalTime>
  <Application>LibreOffice/5.2.7.2$Linux_X86_64 LibreOffice_project/20m0$Build-2</Application>
  <Words>378</Words>
  <Paragraphs>131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Enrico</dc:creator>
  <dc:description/>
  <dc:language>it-IT</dc:language>
  <cp:lastModifiedBy/>
  <dcterms:modified xsi:type="dcterms:W3CDTF">2017-10-14T21:08:59Z</dcterms:modified>
  <cp:revision>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16</vt:i4>
  </property>
  <property fmtid="{D5CDD505-2E9C-101B-9397-08002B2CF9AE}" pid="8" name="PresentationFormat">
    <vt:lpwstr>Personalizzato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